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14835-EC82-46C8-B892-D7B1B877A603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F5E3-CEFC-45A8-B27F-19C2167F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84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7228CC-F060-48C4-8736-8A292343A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BB64049-B2AF-4C45-A41C-C785905EC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AFA9DF-9F92-4365-BD38-4055DC2D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3BBF99-7BE9-4899-85C3-4F11CD25E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37E9E6-6743-47A4-ADEF-F405F3E8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82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DEF653-9E5B-479D-8E5D-67770600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415E1E-0EE3-4CEF-8B56-0D0A11477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E69B7D-1D64-4160-8FAA-CA8715DA3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FBEC23-DED1-435E-BC24-FAC16059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AFBE88-062B-4911-BAB7-FDDBBC78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97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D660AF0-A48D-491A-B978-6C2F70923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EAA78F-7F60-40F3-B718-A7EE2B050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CBC43C-6AA5-43FF-A755-CB931AE6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8FC48C-22CE-4DA2-88B3-2DFA3F55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484918-56BA-4BDD-8E03-A2662D07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07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FC28EB-A31C-42D0-8858-C065E1685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A3CBC1-D16D-46B2-AB47-F32D10756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A094B2-BA27-4895-8491-FB3E64C5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0DBD0C-6D2B-492E-8F8C-CE4233ED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BAF409-FD8F-4EF8-96C2-63428AB8A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424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5EFAF9-E192-4F23-835A-9C27470A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784A03-E399-481C-B0A2-FB9DD04ED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998F3C-831D-45BF-B388-D02948C1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0EE3EE-66DA-48C8-B675-C85376A5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CBECF69-D991-4A08-87CE-19C78196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177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99C069-136D-4295-A3D2-7C4CA9BB0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64B02D-DCDF-4177-B940-A6C34C91D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0463174-F509-45CF-AF8D-5D01F841E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43DBCB-DE55-419C-89F3-0A1F7FC6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14D1648-B9A6-475A-B9B3-2912E017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C00E0F5-2D07-4337-9FF1-0DF929355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5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D0316-4081-4BFD-A0BF-49562D2ED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BAFE4B-DB29-47D5-8E91-D0899D891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87CAD04-08AD-4495-96A9-917175A0F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00072BA-F731-44EB-8054-BA0325F16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F465B72-30E3-46E8-BCAD-BB9A3C675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5311050-B3EB-4290-BEFC-7C3531BB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DE0374A-0D07-4FEE-B597-23DAC0E0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A4D8593-BAE5-4793-BCD1-E60590AA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99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41AEEE-36E5-42E7-8599-EF3D336E0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D43493-49DB-43FA-8199-C74B16D7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8CB790-51D3-4D79-879F-6A704D45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C1204BF-8D45-4E51-8595-97D86C92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96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85240DC-E8D4-4B18-A58C-DB0BCF30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AFF39EF-C1D0-47E1-9552-BCF36348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5FEBB8-8212-4018-A953-CC83A5BE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75C403-5C20-4D89-8C47-7EF13255F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8DDD7A-3AF6-405A-9E55-E2DF0FEAF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E7AA5B-D918-4519-9A85-26E78504D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BA88A0-F719-4911-9B21-96784B394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5D70580-D736-4A4D-9629-5FFD5257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04F416-0E7F-45AC-911C-C96B4BDA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609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0CC5A0-3866-4D7F-B98A-D68927348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0BCCC35-2E5E-4941-BAB9-6C8A07737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61DEE3A-4690-4194-88E7-2C35E6939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B9DF3D-5865-45F1-B1A5-5E528588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7D9CC0-AB3E-4647-B5A2-5DDB620D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38FFBC-9C6B-4B0D-86D9-07071862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945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34EE721-E94C-435D-81C1-FBF05F71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F2E702-C1A3-4BFD-AB95-30B6114B0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6C5257-8ADF-4E16-9200-D5A92C1CC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8F40-AAC8-4BE2-9A2C-217F1746987C}" type="datetimeFigureOut">
              <a:rPr lang="ko-KR" altLang="en-US" smtClean="0"/>
              <a:t>2025-06-09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8B548A-E68F-4D35-AF3F-F6817EA2A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0002E9-9A0A-46AE-ADE4-304AF7B80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0170-1F36-4E3F-9949-E6D130B41F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01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789F5D5A-ED0E-42ED-B0CB-F7AEDF272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44" y="0"/>
            <a:ext cx="11364911" cy="1066949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10AA2350-9B90-4E62-9583-95DEE5670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15" y="1092628"/>
            <a:ext cx="7732969" cy="576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0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1A71B839-894C-4E4F-9567-451FE4BCF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75" y="68034"/>
            <a:ext cx="8782050" cy="672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4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F23FF77-D721-415E-9F0D-1EFD8FD95F07}"/>
              </a:ext>
            </a:extLst>
          </p:cNvPr>
          <p:cNvSpPr/>
          <p:nvPr/>
        </p:nvSpPr>
        <p:spPr>
          <a:xfrm>
            <a:off x="494951" y="1460647"/>
            <a:ext cx="10467480" cy="112395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ko-KR" altLang="en-US" b="1" dirty="0">
                <a:solidFill>
                  <a:schemeClr val="tx1"/>
                </a:solidFill>
              </a:rPr>
              <a:t>정보주체가 본인의 진료정보 열람을 요청하는 경우</a:t>
            </a:r>
            <a:r>
              <a:rPr lang="en-US" altLang="ko-KR" b="1" dirty="0">
                <a:solidFill>
                  <a:schemeClr val="tx1"/>
                </a:solidFill>
              </a:rPr>
              <a:t>, </a:t>
            </a:r>
            <a:r>
              <a:rPr lang="ko-KR" altLang="en-US" b="1" dirty="0">
                <a:solidFill>
                  <a:schemeClr val="tx1"/>
                </a:solidFill>
              </a:rPr>
              <a:t>건강보험심사평가원이 보유하고 있는 요양급여비용 명세서 상 진료정보를 실시간으로 제공하는 서비스입니다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ko-KR" altLang="en-US" b="1" dirty="0">
                <a:solidFill>
                  <a:schemeClr val="tx1"/>
                </a:solidFill>
              </a:rPr>
              <a:t>모바일과 심사평가원 누리집을 통해 서비스를 이용할 수 있습니다</a:t>
            </a:r>
            <a:r>
              <a:rPr lang="en-US" altLang="ko-KR" b="1" dirty="0">
                <a:solidFill>
                  <a:schemeClr val="tx1"/>
                </a:solidFill>
              </a:rPr>
              <a:t>.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A88E8FF-F5C0-4171-BCBD-577CCF8A1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511" y="3429000"/>
            <a:ext cx="5029219" cy="315426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39CB41C-2DFE-486D-8FF9-40064F426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140" y="3062205"/>
            <a:ext cx="5561755" cy="3521056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AF5AFEE2-F1A9-45AA-8BCB-45EBAF8BC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59" y="508328"/>
            <a:ext cx="11062282" cy="84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03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360FCEC-273C-4AF2-A9E1-9EA6B092D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410" y="0"/>
            <a:ext cx="7611537" cy="2857899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0A45EA9B-A135-4A3D-8036-B2E30AF94FD3}"/>
              </a:ext>
            </a:extLst>
          </p:cNvPr>
          <p:cNvGrpSpPr/>
          <p:nvPr/>
        </p:nvGrpSpPr>
        <p:grpSpPr>
          <a:xfrm>
            <a:off x="6156572" y="2895013"/>
            <a:ext cx="3402139" cy="4030665"/>
            <a:chOff x="881522" y="2165264"/>
            <a:chExt cx="3656307" cy="4051813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2BC4AEA0-075E-49C8-BD6A-13BCB21ED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522" y="2487716"/>
              <a:ext cx="3656307" cy="3729361"/>
            </a:xfrm>
            <a:prstGeom prst="rect">
              <a:avLst/>
            </a:prstGeom>
          </p:spPr>
        </p:pic>
        <p:sp>
          <p:nvSpPr>
            <p:cNvPr id="6" name="양쪽 모서리가 둥근 사각형 14">
              <a:extLst>
                <a:ext uri="{FF2B5EF4-FFF2-40B4-BE49-F238E27FC236}">
                  <a16:creationId xmlns:a16="http://schemas.microsoft.com/office/drawing/2014/main" id="{50DA9D5C-593C-4C2F-BB84-0468C6BA2B5E}"/>
                </a:ext>
              </a:extLst>
            </p:cNvPr>
            <p:cNvSpPr/>
            <p:nvPr/>
          </p:nvSpPr>
          <p:spPr>
            <a:xfrm>
              <a:off x="881522" y="2165264"/>
              <a:ext cx="3656307" cy="317026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rgbClr val="40A7D0"/>
                </a:gs>
                <a:gs pos="100000">
                  <a:srgbClr val="004E79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ko-KR" altLang="en-US" sz="1600" b="1" dirty="0">
                  <a:ln>
                    <a:solidFill>
                      <a:prstClr val="white">
                        <a:alpha val="30000"/>
                      </a:prstClr>
                    </a:solidFill>
                  </a:ln>
                  <a:solidFill>
                    <a:prstClr val="white"/>
                  </a:solidFill>
                  <a:effectLst>
                    <a:outerShdw blurRad="101600" algn="tl">
                      <a:srgbClr val="001638">
                        <a:alpha val="80000"/>
                      </a:srgbClr>
                    </a:outerShdw>
                  </a:effectLst>
                  <a:latin typeface="Pretendard" panose="02000503000000020004" pitchFamily="2" charset="-127"/>
                  <a:ea typeface="Pretendard" panose="02000503000000020004" pitchFamily="2" charset="-127"/>
                  <a:cs typeface="Pretendard" panose="02000503000000020004" pitchFamily="2" charset="-127"/>
                </a:rPr>
                <a:t>의약품 투약내역</a:t>
              </a:r>
              <a:endParaRPr lang="en-US" altLang="ko-KR" sz="1600" b="1" dirty="0">
                <a:ln>
                  <a:solidFill>
                    <a:prstClr val="white">
                      <a:alpha val="30000"/>
                    </a:prstClr>
                  </a:solidFill>
                </a:ln>
                <a:solidFill>
                  <a:prstClr val="white"/>
                </a:solidFill>
                <a:effectLst>
                  <a:outerShdw blurRad="101600" algn="tl">
                    <a:srgbClr val="001638">
                      <a:alpha val="80000"/>
                    </a:srgbClr>
                  </a:outerShdw>
                </a:effectLst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endParaRP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EC590337-507F-4E69-A5B9-974B2D08E431}"/>
              </a:ext>
            </a:extLst>
          </p:cNvPr>
          <p:cNvGrpSpPr/>
          <p:nvPr/>
        </p:nvGrpSpPr>
        <p:grpSpPr>
          <a:xfrm>
            <a:off x="2248679" y="2923588"/>
            <a:ext cx="3390122" cy="3835101"/>
            <a:chOff x="6228624" y="2170690"/>
            <a:chExt cx="3656307" cy="4136225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201863F5-5B3B-4C29-8309-785482FC98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624" y="2482794"/>
              <a:ext cx="3656307" cy="3824121"/>
            </a:xfrm>
            <a:prstGeom prst="rect">
              <a:avLst/>
            </a:prstGeom>
          </p:spPr>
        </p:pic>
        <p:sp>
          <p:nvSpPr>
            <p:cNvPr id="9" name="양쪽 모서리가 둥근 사각형 18">
              <a:extLst>
                <a:ext uri="{FF2B5EF4-FFF2-40B4-BE49-F238E27FC236}">
                  <a16:creationId xmlns:a16="http://schemas.microsoft.com/office/drawing/2014/main" id="{51BD6795-5EAC-4A8C-9FA5-8E737580B7B3}"/>
                </a:ext>
              </a:extLst>
            </p:cNvPr>
            <p:cNvSpPr/>
            <p:nvPr/>
          </p:nvSpPr>
          <p:spPr>
            <a:xfrm>
              <a:off x="6228624" y="2170690"/>
              <a:ext cx="3656307" cy="317026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rgbClr val="40A7D0"/>
                </a:gs>
                <a:gs pos="100000">
                  <a:srgbClr val="004E79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ko-KR" altLang="en-US" sz="1600" b="1" dirty="0" err="1">
                  <a:ln>
                    <a:solidFill>
                      <a:prstClr val="white">
                        <a:alpha val="30000"/>
                      </a:prstClr>
                    </a:solidFill>
                  </a:ln>
                  <a:solidFill>
                    <a:prstClr val="white"/>
                  </a:solidFill>
                  <a:effectLst>
                    <a:outerShdw blurRad="101600" algn="tl">
                      <a:srgbClr val="001638">
                        <a:alpha val="80000"/>
                      </a:srgbClr>
                    </a:outerShdw>
                  </a:effectLst>
                  <a:latin typeface="Pretendard" panose="02000503000000020004" pitchFamily="2" charset="-127"/>
                  <a:ea typeface="Pretendard" panose="02000503000000020004" pitchFamily="2" charset="-127"/>
                  <a:cs typeface="Pretendard" panose="02000503000000020004" pitchFamily="2" charset="-127"/>
                </a:rPr>
                <a:t>상병명</a:t>
              </a:r>
              <a:r>
                <a:rPr lang="ko-KR" altLang="en-US" sz="1600" b="1" dirty="0">
                  <a:ln>
                    <a:solidFill>
                      <a:prstClr val="white">
                        <a:alpha val="30000"/>
                      </a:prstClr>
                    </a:solidFill>
                  </a:ln>
                  <a:solidFill>
                    <a:prstClr val="white"/>
                  </a:solidFill>
                  <a:effectLst>
                    <a:outerShdw blurRad="101600" algn="tl">
                      <a:srgbClr val="001638">
                        <a:alpha val="80000"/>
                      </a:srgbClr>
                    </a:outerShdw>
                  </a:effectLst>
                  <a:latin typeface="Pretendard" panose="02000503000000020004" pitchFamily="2" charset="-127"/>
                  <a:ea typeface="Pretendard" panose="02000503000000020004" pitchFamily="2" charset="-127"/>
                  <a:cs typeface="Pretendard" panose="02000503000000020004" pitchFamily="2" charset="-127"/>
                </a:rPr>
                <a:t> 및 검사 등 진료내역</a:t>
              </a:r>
              <a:endParaRPr lang="en-US" altLang="ko-KR" sz="1600" b="1" dirty="0">
                <a:ln>
                  <a:solidFill>
                    <a:prstClr val="white">
                      <a:alpha val="30000"/>
                    </a:prstClr>
                  </a:solidFill>
                </a:ln>
                <a:solidFill>
                  <a:prstClr val="white"/>
                </a:solidFill>
                <a:effectLst>
                  <a:outerShdw blurRad="101600" algn="tl">
                    <a:srgbClr val="001638">
                      <a:alpha val="80000"/>
                    </a:srgbClr>
                  </a:outerShdw>
                </a:effectLst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01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와이드스크린</PresentationFormat>
  <Paragraphs>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Pretendard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HIRA</dc:creator>
  <cp:lastModifiedBy>HIRA</cp:lastModifiedBy>
  <cp:revision>4</cp:revision>
  <dcterms:created xsi:type="dcterms:W3CDTF">2025-06-09T02:34:35Z</dcterms:created>
  <dcterms:modified xsi:type="dcterms:W3CDTF">2025-06-09T02:46:07Z</dcterms:modified>
</cp:coreProperties>
</file>