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Google Sans Flex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GoogleSansFlex-bold.fntdata"/><Relationship Id="rId10" Type="http://schemas.openxmlformats.org/officeDocument/2006/relationships/font" Target="fonts/GoogleSansFlex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b2890de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b2890de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eb2890de0a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eb2890de0a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b2890de0a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b2890de0a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5" Type="http://schemas.openxmlformats.org/officeDocument/2006/relationships/image" Target="../media/image5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11" Type="http://schemas.openxmlformats.org/officeDocument/2006/relationships/image" Target="../media/image9.png"/><Relationship Id="rId10" Type="http://schemas.openxmlformats.org/officeDocument/2006/relationships/image" Target="../media/image7.png"/><Relationship Id="rId9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8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3500">
                <a:latin typeface="Google Sans Flex"/>
                <a:ea typeface="Google Sans Flex"/>
                <a:cs typeface="Google Sans Flex"/>
                <a:sym typeface="Google Sans Flex"/>
              </a:rPr>
              <a:t>제로라운드 리플렛 구성안</a:t>
            </a:r>
            <a:endParaRPr b="1" sz="3500"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4195250"/>
            <a:ext cx="8520600" cy="57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2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2026. 06. 01.</a:t>
            </a:r>
            <a:endParaRPr sz="2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 flipH="1">
            <a:off x="4881776" y="796969"/>
            <a:ext cx="2039826" cy="1150946"/>
            <a:chOff x="2222376" y="796969"/>
            <a:chExt cx="2039826" cy="1150946"/>
          </a:xfrm>
        </p:grpSpPr>
        <p:pic>
          <p:nvPicPr>
            <p:cNvPr id="61" name="Google Shape;61;p14" title="중독이.png"/>
            <p:cNvPicPr preferRelativeResize="0"/>
            <p:nvPr/>
          </p:nvPicPr>
          <p:blipFill rotWithShape="1">
            <a:blip r:embed="rId3">
              <a:alphaModFix/>
            </a:blip>
            <a:srcRect b="0" l="24776" r="22305" t="0"/>
            <a:stretch/>
          </p:blipFill>
          <p:spPr>
            <a:xfrm>
              <a:off x="3683727" y="837971"/>
              <a:ext cx="578476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4" title="따랑이.png"/>
            <p:cNvPicPr preferRelativeResize="0"/>
            <p:nvPr/>
          </p:nvPicPr>
          <p:blipFill rotWithShape="1">
            <a:blip r:embed="rId4">
              <a:alphaModFix/>
            </a:blip>
            <a:srcRect b="0" l="24766" r="22316" t="0"/>
            <a:stretch/>
          </p:blipFill>
          <p:spPr>
            <a:xfrm>
              <a:off x="3377139" y="796969"/>
              <a:ext cx="578476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4" title="재돌이.png"/>
            <p:cNvPicPr preferRelativeResize="0"/>
            <p:nvPr/>
          </p:nvPicPr>
          <p:blipFill rotWithShape="1">
            <a:blip r:embed="rId5">
              <a:alphaModFix/>
            </a:blip>
            <a:srcRect b="0" l="18516" r="18460" t="0"/>
            <a:stretch/>
          </p:blipFill>
          <p:spPr>
            <a:xfrm>
              <a:off x="2923020" y="837971"/>
              <a:ext cx="688942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4" title="한판이.png"/>
            <p:cNvPicPr preferRelativeResize="0"/>
            <p:nvPr/>
          </p:nvPicPr>
          <p:blipFill rotWithShape="1">
            <a:blip r:embed="rId6">
              <a:alphaModFix/>
            </a:blip>
            <a:srcRect b="0" l="21080" r="25635" t="0"/>
            <a:stretch/>
          </p:blipFill>
          <p:spPr>
            <a:xfrm>
              <a:off x="2609563" y="815205"/>
              <a:ext cx="608952" cy="11099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4" title="모름이.png"/>
            <p:cNvPicPr preferRelativeResize="0"/>
            <p:nvPr/>
          </p:nvPicPr>
          <p:blipFill rotWithShape="1">
            <a:blip r:embed="rId7">
              <a:alphaModFix/>
            </a:blip>
            <a:srcRect b="0" l="20997" r="21446" t="0"/>
            <a:stretch/>
          </p:blipFill>
          <p:spPr>
            <a:xfrm>
              <a:off x="2222376" y="815205"/>
              <a:ext cx="628886" cy="110994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6" name="Google Shape;66;p14"/>
          <p:cNvGrpSpPr/>
          <p:nvPr/>
        </p:nvGrpSpPr>
        <p:grpSpPr>
          <a:xfrm>
            <a:off x="2222376" y="796969"/>
            <a:ext cx="2039825" cy="1150946"/>
            <a:chOff x="2222376" y="796969"/>
            <a:chExt cx="2039825" cy="1150946"/>
          </a:xfrm>
        </p:grpSpPr>
        <p:pic>
          <p:nvPicPr>
            <p:cNvPr id="67" name="Google Shape;67;p14" title="중독이.png"/>
            <p:cNvPicPr preferRelativeResize="0"/>
            <p:nvPr/>
          </p:nvPicPr>
          <p:blipFill rotWithShape="1">
            <a:blip r:embed="rId3">
              <a:alphaModFix/>
            </a:blip>
            <a:srcRect b="0" l="24776" r="22305" t="0"/>
            <a:stretch/>
          </p:blipFill>
          <p:spPr>
            <a:xfrm>
              <a:off x="3683727" y="837971"/>
              <a:ext cx="578474" cy="11099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Google Shape;68;p14" title="따랑이.png"/>
            <p:cNvPicPr preferRelativeResize="0"/>
            <p:nvPr/>
          </p:nvPicPr>
          <p:blipFill rotWithShape="1">
            <a:blip r:embed="rId4">
              <a:alphaModFix/>
            </a:blip>
            <a:srcRect b="0" l="24766" r="22316" t="0"/>
            <a:stretch/>
          </p:blipFill>
          <p:spPr>
            <a:xfrm>
              <a:off x="3377139" y="796969"/>
              <a:ext cx="578476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4" title="재돌이.png"/>
            <p:cNvPicPr preferRelativeResize="0"/>
            <p:nvPr/>
          </p:nvPicPr>
          <p:blipFill rotWithShape="1">
            <a:blip r:embed="rId5">
              <a:alphaModFix/>
            </a:blip>
            <a:srcRect b="0" l="18516" r="18460" t="0"/>
            <a:stretch/>
          </p:blipFill>
          <p:spPr>
            <a:xfrm>
              <a:off x="2923020" y="837971"/>
              <a:ext cx="688942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Google Shape;70;p14" title="한판이.png"/>
            <p:cNvPicPr preferRelativeResize="0"/>
            <p:nvPr/>
          </p:nvPicPr>
          <p:blipFill rotWithShape="1">
            <a:blip r:embed="rId6">
              <a:alphaModFix/>
            </a:blip>
            <a:srcRect b="0" l="21080" r="25635" t="0"/>
            <a:stretch/>
          </p:blipFill>
          <p:spPr>
            <a:xfrm>
              <a:off x="2609563" y="815205"/>
              <a:ext cx="608952" cy="11099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4" title="모름이.png"/>
            <p:cNvPicPr preferRelativeResize="0"/>
            <p:nvPr/>
          </p:nvPicPr>
          <p:blipFill rotWithShape="1">
            <a:blip r:embed="rId7">
              <a:alphaModFix/>
            </a:blip>
            <a:srcRect b="0" l="20997" r="21446" t="0"/>
            <a:stretch/>
          </p:blipFill>
          <p:spPr>
            <a:xfrm>
              <a:off x="2222376" y="815205"/>
              <a:ext cx="628885" cy="110994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2" name="Google Shape;72;p14"/>
          <p:cNvSpPr/>
          <p:nvPr/>
        </p:nvSpPr>
        <p:spPr>
          <a:xfrm>
            <a:off x="2222445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 txBox="1"/>
          <p:nvPr>
            <p:ph idx="4294967295" type="ctrTitle"/>
          </p:nvPr>
        </p:nvSpPr>
        <p:spPr>
          <a:xfrm>
            <a:off x="311700" y="260900"/>
            <a:ext cx="85206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49500"/>
              <a:buNone/>
            </a:pPr>
            <a:r>
              <a:rPr b="1" lang="ko" sz="2000">
                <a:latin typeface="Google Sans Flex"/>
                <a:ea typeface="Google Sans Flex"/>
                <a:cs typeface="Google Sans Flex"/>
                <a:sym typeface="Google Sans Flex"/>
              </a:rPr>
              <a:t>표지</a:t>
            </a:r>
            <a:endParaRPr b="1" sz="2000"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74" name="Google Shape;74;p14"/>
          <p:cNvSpPr txBox="1"/>
          <p:nvPr>
            <p:ph idx="4294967295" type="subTitle"/>
          </p:nvPr>
        </p:nvSpPr>
        <p:spPr>
          <a:xfrm>
            <a:off x="2455375" y="2257775"/>
            <a:ext cx="1573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청소년과 함께하는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75" name="Google Shape;75;p14"/>
          <p:cNvSpPr txBox="1"/>
          <p:nvPr>
            <p:ph idx="4294967295" type="subTitle"/>
          </p:nvPr>
        </p:nvSpPr>
        <p:spPr>
          <a:xfrm>
            <a:off x="2455388" y="4447750"/>
            <a:ext cx="1573800" cy="2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푸른나무재단 &amp; 카카오뱅크 CI</a:t>
            </a:r>
            <a:endParaRPr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76" name="Google Shape;76;p14" title="제로라운드 로고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66171" y="2506170"/>
            <a:ext cx="1283766" cy="5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4"/>
          <p:cNvSpPr txBox="1"/>
          <p:nvPr>
            <p:ph idx="4294967295" type="subTitle"/>
          </p:nvPr>
        </p:nvSpPr>
        <p:spPr>
          <a:xfrm>
            <a:off x="2325138" y="3200675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0%의 승률, 도박 없이도 재밌는 세상!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78" name="Google Shape;78;p14"/>
          <p:cNvSpPr/>
          <p:nvPr/>
        </p:nvSpPr>
        <p:spPr>
          <a:xfrm flipH="1">
            <a:off x="4881858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 txBox="1"/>
          <p:nvPr>
            <p:ph idx="4294967295" type="subTitle"/>
          </p:nvPr>
        </p:nvSpPr>
        <p:spPr>
          <a:xfrm>
            <a:off x="4971988" y="1609650"/>
            <a:ext cx="1859400" cy="4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가이드라인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도박의 위험 징후를 스스로 알아채고 안전한 선택을 할 수 있도록 도와주는 행동 기준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80" name="Google Shape;80;p14"/>
          <p:cNvPicPr preferRelativeResize="0"/>
          <p:nvPr/>
        </p:nvPicPr>
        <p:blipFill rotWithShape="1">
          <a:blip r:embed="rId9">
            <a:alphaModFix/>
          </a:blip>
          <a:srcRect b="0" l="3522" r="2068" t="0"/>
          <a:stretch/>
        </p:blipFill>
        <p:spPr>
          <a:xfrm>
            <a:off x="4923388" y="2108425"/>
            <a:ext cx="1956600" cy="241937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/>
          <p:cNvSpPr/>
          <p:nvPr/>
        </p:nvSpPr>
        <p:spPr>
          <a:xfrm>
            <a:off x="2102300" y="782400"/>
            <a:ext cx="4946100" cy="7755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2" name="Google Shape;82;p14"/>
          <p:cNvCxnSpPr>
            <a:stCxn id="81" idx="3"/>
          </p:cNvCxnSpPr>
          <p:nvPr/>
        </p:nvCxnSpPr>
        <p:spPr>
          <a:xfrm>
            <a:off x="7048400" y="1170150"/>
            <a:ext cx="312900" cy="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3" name="Google Shape;83;p14"/>
          <p:cNvSpPr txBox="1"/>
          <p:nvPr>
            <p:ph idx="4294967295" type="subTitle"/>
          </p:nvPr>
        </p:nvSpPr>
        <p:spPr>
          <a:xfrm>
            <a:off x="7389973" y="967675"/>
            <a:ext cx="1624800" cy="4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rgbClr val="FF0000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리플렛(병풍 접지) 접었을 때</a:t>
            </a:r>
            <a:endParaRPr b="1" sz="800">
              <a:solidFill>
                <a:srgbClr val="FF0000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rgbClr val="FF0000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캐릭터 5명이 겹쳐지도록</a:t>
            </a:r>
            <a:endParaRPr b="1" sz="800">
              <a:solidFill>
                <a:srgbClr val="FF0000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84" name="Google Shape;84;p14"/>
          <p:cNvSpPr txBox="1"/>
          <p:nvPr>
            <p:ph idx="4294967295" type="subTitle"/>
          </p:nvPr>
        </p:nvSpPr>
        <p:spPr>
          <a:xfrm>
            <a:off x="2359388" y="2027550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 불법도박 예방교육 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5" title="중독이.png"/>
          <p:cNvPicPr preferRelativeResize="0"/>
          <p:nvPr/>
        </p:nvPicPr>
        <p:blipFill rotWithShape="1">
          <a:blip r:embed="rId3">
            <a:alphaModFix/>
          </a:blip>
          <a:srcRect b="0" l="24776" r="22305" t="0"/>
          <a:stretch/>
        </p:blipFill>
        <p:spPr>
          <a:xfrm>
            <a:off x="7053302" y="837971"/>
            <a:ext cx="578476" cy="1109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5" title="따랑이.png"/>
          <p:cNvPicPr preferRelativeResize="0"/>
          <p:nvPr/>
        </p:nvPicPr>
        <p:blipFill rotWithShape="1">
          <a:blip r:embed="rId4">
            <a:alphaModFix/>
          </a:blip>
          <a:srcRect b="0" l="24766" r="22316" t="0"/>
          <a:stretch/>
        </p:blipFill>
        <p:spPr>
          <a:xfrm>
            <a:off x="6746714" y="796969"/>
            <a:ext cx="578476" cy="1109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5" title="재돌이.png"/>
          <p:cNvPicPr preferRelativeResize="0"/>
          <p:nvPr/>
        </p:nvPicPr>
        <p:blipFill rotWithShape="1">
          <a:blip r:embed="rId5">
            <a:alphaModFix/>
          </a:blip>
          <a:srcRect b="0" l="18516" r="18460" t="0"/>
          <a:stretch/>
        </p:blipFill>
        <p:spPr>
          <a:xfrm>
            <a:off x="4192520" y="837971"/>
            <a:ext cx="688942" cy="1109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5" title="한판이.png"/>
          <p:cNvPicPr preferRelativeResize="0"/>
          <p:nvPr/>
        </p:nvPicPr>
        <p:blipFill rotWithShape="1">
          <a:blip r:embed="rId6">
            <a:alphaModFix/>
          </a:blip>
          <a:srcRect b="0" l="21080" r="25635" t="0"/>
          <a:stretch/>
        </p:blipFill>
        <p:spPr>
          <a:xfrm>
            <a:off x="1897851" y="833068"/>
            <a:ext cx="608952" cy="1109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5" title="모름이.png"/>
          <p:cNvPicPr preferRelativeResize="0"/>
          <p:nvPr/>
        </p:nvPicPr>
        <p:blipFill rotWithShape="1">
          <a:blip r:embed="rId7">
            <a:alphaModFix/>
          </a:blip>
          <a:srcRect b="0" l="20997" r="21446" t="0"/>
          <a:stretch/>
        </p:blipFill>
        <p:spPr>
          <a:xfrm>
            <a:off x="1510664" y="833068"/>
            <a:ext cx="628886" cy="110994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5"/>
          <p:cNvSpPr/>
          <p:nvPr/>
        </p:nvSpPr>
        <p:spPr>
          <a:xfrm>
            <a:off x="1512338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3552147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5591957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5"/>
          <p:cNvSpPr txBox="1"/>
          <p:nvPr>
            <p:ph idx="4294967295" type="ctrTitle"/>
          </p:nvPr>
        </p:nvSpPr>
        <p:spPr>
          <a:xfrm>
            <a:off x="311700" y="260900"/>
            <a:ext cx="85206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49500"/>
              <a:buNone/>
            </a:pPr>
            <a:r>
              <a:rPr b="1" lang="ko" sz="2000">
                <a:latin typeface="Google Sans Flex"/>
                <a:ea typeface="Google Sans Flex"/>
                <a:cs typeface="Google Sans Flex"/>
                <a:sym typeface="Google Sans Flex"/>
              </a:rPr>
              <a:t>1</a:t>
            </a:r>
            <a:r>
              <a:rPr b="1" lang="ko" sz="2000">
                <a:latin typeface="Google Sans Flex"/>
                <a:ea typeface="Google Sans Flex"/>
                <a:cs typeface="Google Sans Flex"/>
                <a:sym typeface="Google Sans Flex"/>
              </a:rPr>
              <a:t>면</a:t>
            </a:r>
            <a:endParaRPr b="1" sz="2000"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98" name="Google Shape;98;p15"/>
          <p:cNvSpPr txBox="1"/>
          <p:nvPr>
            <p:ph idx="4294967295" type="ctrTitle"/>
          </p:nvPr>
        </p:nvSpPr>
        <p:spPr>
          <a:xfrm>
            <a:off x="5591950" y="4802875"/>
            <a:ext cx="2039700" cy="2181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12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표지</a:t>
            </a:r>
            <a:endParaRPr b="1" sz="1200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99" name="Google Shape;99;p15"/>
          <p:cNvSpPr txBox="1"/>
          <p:nvPr>
            <p:ph idx="4294967295" type="subTitle"/>
          </p:nvPr>
        </p:nvSpPr>
        <p:spPr>
          <a:xfrm>
            <a:off x="5824900" y="4447750"/>
            <a:ext cx="1573800" cy="2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푸른나무재단 &amp; 카카오뱅크</a:t>
            </a:r>
            <a:r>
              <a:rPr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 CI</a:t>
            </a:r>
            <a:endParaRPr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0" name="Google Shape;100;p15"/>
          <p:cNvSpPr txBox="1"/>
          <p:nvPr>
            <p:ph idx="4294967295" type="subTitle"/>
          </p:nvPr>
        </p:nvSpPr>
        <p:spPr>
          <a:xfrm>
            <a:off x="3785100" y="1609650"/>
            <a:ext cx="1573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BTF 푸른나무재단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1" name="Google Shape;101;p15"/>
          <p:cNvSpPr txBox="1"/>
          <p:nvPr>
            <p:ph idx="4294967295" type="subTitle"/>
          </p:nvPr>
        </p:nvSpPr>
        <p:spPr>
          <a:xfrm>
            <a:off x="3552050" y="1875500"/>
            <a:ext cx="2039700" cy="96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BTF 푸른나무재단은 1995년, 학교폭력으로 아들을 잃은 평범한 회사원이었던 아버지로부터 시작되었습니다. 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30년이 넘는 시간 동안 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교육, 상담, 정책 연구에 앞장서며 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청소년의 안전을 위한 예방교육 활동과 UN경제사회이사회 특별협의지위를 획득하는 등 국제사업을 활발히 추진하고 있습니다.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2" name="Google Shape;102;p15"/>
          <p:cNvSpPr txBox="1"/>
          <p:nvPr>
            <p:ph idx="4294967295" type="subTitle"/>
          </p:nvPr>
        </p:nvSpPr>
        <p:spPr>
          <a:xfrm>
            <a:off x="1553300" y="1575900"/>
            <a:ext cx="1949400" cy="2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체험연극 전-후 효과성 분석 결과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03" name="Google Shape;103;p15"/>
          <p:cNvPicPr preferRelativeResize="0"/>
          <p:nvPr/>
        </p:nvPicPr>
        <p:blipFill rotWithShape="1">
          <a:blip r:embed="rId8">
            <a:alphaModFix/>
          </a:blip>
          <a:srcRect b="0" l="0" r="0" t="41452"/>
          <a:stretch/>
        </p:blipFill>
        <p:spPr>
          <a:xfrm>
            <a:off x="1582375" y="1794000"/>
            <a:ext cx="1899651" cy="803575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04" name="Google Shape;104;p15"/>
          <p:cNvSpPr txBox="1"/>
          <p:nvPr>
            <p:ph idx="4294967295" type="subTitle"/>
          </p:nvPr>
        </p:nvSpPr>
        <p:spPr>
          <a:xfrm>
            <a:off x="1582375" y="2606800"/>
            <a:ext cx="9501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b="1" lang="ko" sz="5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도박의 비합리적 구조 이해도</a:t>
            </a:r>
            <a:endParaRPr b="1" sz="5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5" name="Google Shape;105;p15"/>
          <p:cNvSpPr txBox="1"/>
          <p:nvPr>
            <p:ph idx="4294967295" type="subTitle"/>
          </p:nvPr>
        </p:nvSpPr>
        <p:spPr>
          <a:xfrm>
            <a:off x="2506802" y="2606800"/>
            <a:ext cx="10275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b="1" lang="ko" sz="5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불법 도박 대처 지식 및 역량</a:t>
            </a:r>
            <a:endParaRPr b="1" sz="5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6" name="Google Shape;106;p15"/>
          <p:cNvSpPr txBox="1"/>
          <p:nvPr>
            <p:ph idx="4294967295" type="subTitle"/>
          </p:nvPr>
        </p:nvSpPr>
        <p:spPr>
          <a:xfrm>
            <a:off x="1745300" y="2843600"/>
            <a:ext cx="1649100" cy="2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체험연극 </a:t>
            </a: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만족도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07" name="Google Shape;107;p1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936325" y="3061700"/>
            <a:ext cx="1191757" cy="5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5"/>
          <p:cNvSpPr txBox="1"/>
          <p:nvPr>
            <p:ph idx="4294967295" type="subTitle"/>
          </p:nvPr>
        </p:nvSpPr>
        <p:spPr>
          <a:xfrm>
            <a:off x="1745300" y="3857025"/>
            <a:ext cx="1573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체험연극 영상스케치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09" name="Google Shape;109;p15"/>
          <p:cNvSpPr txBox="1"/>
          <p:nvPr>
            <p:ph idx="4294967295" type="ctrTitle"/>
          </p:nvPr>
        </p:nvSpPr>
        <p:spPr>
          <a:xfrm>
            <a:off x="2238800" y="4075122"/>
            <a:ext cx="578400" cy="5499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영상QR</a:t>
            </a:r>
            <a:endParaRPr b="1" sz="700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10" name="Google Shape;110;p15"/>
          <p:cNvSpPr txBox="1"/>
          <p:nvPr>
            <p:ph idx="4294967295" type="subTitle"/>
          </p:nvPr>
        </p:nvSpPr>
        <p:spPr>
          <a:xfrm>
            <a:off x="3552150" y="2947988"/>
            <a:ext cx="10275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7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ARS 후원</a:t>
            </a:r>
            <a:r>
              <a:rPr lang="ko" sz="6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(1통 3천원)</a:t>
            </a:r>
            <a:endParaRPr sz="6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7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060-700-1479</a:t>
            </a:r>
            <a:endParaRPr b="1" sz="75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11" name="Google Shape;111;p15"/>
          <p:cNvSpPr txBox="1"/>
          <p:nvPr>
            <p:ph idx="4294967295" type="subTitle"/>
          </p:nvPr>
        </p:nvSpPr>
        <p:spPr>
          <a:xfrm>
            <a:off x="4442725" y="2947988"/>
            <a:ext cx="11568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7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전국학교폭력상담전화</a:t>
            </a:r>
            <a:endParaRPr sz="75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7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1588-9128</a:t>
            </a:r>
            <a:r>
              <a:rPr lang="ko" sz="6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(구원의팔)</a:t>
            </a:r>
            <a:endParaRPr b="1" sz="6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12" name="Google Shape;112;p15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3681493" y="3524888"/>
            <a:ext cx="860125" cy="264967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>
            <p:ph idx="4294967295" type="subTitle"/>
          </p:nvPr>
        </p:nvSpPr>
        <p:spPr>
          <a:xfrm>
            <a:off x="3681488" y="3789863"/>
            <a:ext cx="10275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6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www.btf.or.kr</a:t>
            </a:r>
            <a:endParaRPr b="1" sz="75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14" name="Google Shape;114;p15"/>
          <p:cNvSpPr txBox="1"/>
          <p:nvPr>
            <p:ph idx="4294967295" type="ctrTitle"/>
          </p:nvPr>
        </p:nvSpPr>
        <p:spPr>
          <a:xfrm>
            <a:off x="4884100" y="3457722"/>
            <a:ext cx="578400" cy="5499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BTF홈페이지</a:t>
            </a: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QR</a:t>
            </a:r>
            <a:endParaRPr b="1" sz="700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15" name="Google Shape;115;p15"/>
          <p:cNvSpPr txBox="1"/>
          <p:nvPr>
            <p:ph idx="4294967295" type="ctrTitle"/>
          </p:nvPr>
        </p:nvSpPr>
        <p:spPr>
          <a:xfrm>
            <a:off x="3681500" y="4075122"/>
            <a:ext cx="578400" cy="5499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제로라운드</a:t>
            </a: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홈페이지QR</a:t>
            </a:r>
            <a:endParaRPr b="1" sz="700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16" name="Google Shape;116;p15" title="제로라운드 로고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853148" y="4201053"/>
            <a:ext cx="608950" cy="27337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5"/>
          <p:cNvSpPr txBox="1"/>
          <p:nvPr>
            <p:ph idx="4294967295" type="subTitle"/>
          </p:nvPr>
        </p:nvSpPr>
        <p:spPr>
          <a:xfrm>
            <a:off x="4700897" y="4474425"/>
            <a:ext cx="7782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6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www.0round.org</a:t>
            </a:r>
            <a:endParaRPr b="1" sz="75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18" name="Google Shape;118;p15"/>
          <p:cNvSpPr txBox="1"/>
          <p:nvPr>
            <p:ph idx="4294967295" type="subTitle"/>
          </p:nvPr>
        </p:nvSpPr>
        <p:spPr>
          <a:xfrm>
            <a:off x="5842000" y="2257775"/>
            <a:ext cx="1573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청소년과 함께하는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19" name="Google Shape;119;p15" title="제로라운드 로고.png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952796" y="2506170"/>
            <a:ext cx="1283766" cy="5763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 txBox="1"/>
          <p:nvPr>
            <p:ph idx="4294967295" type="subTitle"/>
          </p:nvPr>
        </p:nvSpPr>
        <p:spPr>
          <a:xfrm>
            <a:off x="5711763" y="3200675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0%의 승률, 도박 없이도 재밌는 세상!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21" name="Google Shape;121;p15"/>
          <p:cNvSpPr txBox="1"/>
          <p:nvPr>
            <p:ph idx="4294967295" type="subTitle"/>
          </p:nvPr>
        </p:nvSpPr>
        <p:spPr>
          <a:xfrm>
            <a:off x="5746013" y="2027550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 불법도박 예방교육 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6"/>
          <p:cNvGrpSpPr/>
          <p:nvPr/>
        </p:nvGrpSpPr>
        <p:grpSpPr>
          <a:xfrm flipH="1">
            <a:off x="1510720" y="796969"/>
            <a:ext cx="3439258" cy="1150946"/>
            <a:chOff x="4192520" y="796969"/>
            <a:chExt cx="3439258" cy="1150946"/>
          </a:xfrm>
        </p:grpSpPr>
        <p:pic>
          <p:nvPicPr>
            <p:cNvPr id="127" name="Google Shape;127;p16" title="중독이.png"/>
            <p:cNvPicPr preferRelativeResize="0"/>
            <p:nvPr/>
          </p:nvPicPr>
          <p:blipFill rotWithShape="1">
            <a:blip r:embed="rId3">
              <a:alphaModFix/>
            </a:blip>
            <a:srcRect b="0" l="24776" r="22305" t="0"/>
            <a:stretch/>
          </p:blipFill>
          <p:spPr>
            <a:xfrm>
              <a:off x="7053302" y="837971"/>
              <a:ext cx="578476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6" title="따랑이.png"/>
            <p:cNvPicPr preferRelativeResize="0"/>
            <p:nvPr/>
          </p:nvPicPr>
          <p:blipFill rotWithShape="1">
            <a:blip r:embed="rId4">
              <a:alphaModFix/>
            </a:blip>
            <a:srcRect b="0" l="24766" r="22316" t="0"/>
            <a:stretch/>
          </p:blipFill>
          <p:spPr>
            <a:xfrm>
              <a:off x="6746714" y="796969"/>
              <a:ext cx="578476" cy="11099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16" title="재돌이.png"/>
            <p:cNvPicPr preferRelativeResize="0"/>
            <p:nvPr/>
          </p:nvPicPr>
          <p:blipFill rotWithShape="1">
            <a:blip r:embed="rId5">
              <a:alphaModFix/>
            </a:blip>
            <a:srcRect b="0" l="18516" r="18460" t="0"/>
            <a:stretch/>
          </p:blipFill>
          <p:spPr>
            <a:xfrm>
              <a:off x="4192520" y="837971"/>
              <a:ext cx="688942" cy="110994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30" name="Google Shape;130;p16" title="한판이.png"/>
          <p:cNvPicPr preferRelativeResize="0"/>
          <p:nvPr/>
        </p:nvPicPr>
        <p:blipFill rotWithShape="1">
          <a:blip r:embed="rId6">
            <a:alphaModFix/>
          </a:blip>
          <a:srcRect b="0" l="21080" r="25635" t="0"/>
          <a:stretch/>
        </p:blipFill>
        <p:spPr>
          <a:xfrm flipH="1">
            <a:off x="6635576" y="833068"/>
            <a:ext cx="608952" cy="1109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6" title="모름이.png"/>
          <p:cNvPicPr preferRelativeResize="0"/>
          <p:nvPr/>
        </p:nvPicPr>
        <p:blipFill rotWithShape="1">
          <a:blip r:embed="rId7">
            <a:alphaModFix/>
          </a:blip>
          <a:srcRect b="0" l="20997" r="21446" t="0"/>
          <a:stretch/>
        </p:blipFill>
        <p:spPr>
          <a:xfrm flipH="1">
            <a:off x="7002829" y="833068"/>
            <a:ext cx="628886" cy="1109944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6"/>
          <p:cNvSpPr/>
          <p:nvPr/>
        </p:nvSpPr>
        <p:spPr>
          <a:xfrm flipH="1">
            <a:off x="5590341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6"/>
          <p:cNvSpPr/>
          <p:nvPr/>
        </p:nvSpPr>
        <p:spPr>
          <a:xfrm flipH="1">
            <a:off x="3550532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6"/>
          <p:cNvSpPr/>
          <p:nvPr/>
        </p:nvSpPr>
        <p:spPr>
          <a:xfrm flipH="1">
            <a:off x="1510722" y="1437475"/>
            <a:ext cx="2039700" cy="3317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6"/>
          <p:cNvSpPr txBox="1"/>
          <p:nvPr>
            <p:ph idx="4294967295" type="ctrTitle"/>
          </p:nvPr>
        </p:nvSpPr>
        <p:spPr>
          <a:xfrm>
            <a:off x="311700" y="260900"/>
            <a:ext cx="85206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49500"/>
              <a:buNone/>
            </a:pPr>
            <a:r>
              <a:rPr b="1" lang="ko" sz="2000">
                <a:latin typeface="Google Sans Flex"/>
                <a:ea typeface="Google Sans Flex"/>
                <a:cs typeface="Google Sans Flex"/>
                <a:sym typeface="Google Sans Flex"/>
              </a:rPr>
              <a:t>2</a:t>
            </a:r>
            <a:r>
              <a:rPr b="1" lang="ko" sz="2000">
                <a:latin typeface="Google Sans Flex"/>
                <a:ea typeface="Google Sans Flex"/>
                <a:cs typeface="Google Sans Flex"/>
                <a:sym typeface="Google Sans Flex"/>
              </a:rPr>
              <a:t>면</a:t>
            </a:r>
            <a:endParaRPr b="1" sz="2000"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36" name="Google Shape;136;p16"/>
          <p:cNvSpPr txBox="1"/>
          <p:nvPr>
            <p:ph idx="4294967295" type="subTitle"/>
          </p:nvPr>
        </p:nvSpPr>
        <p:spPr>
          <a:xfrm flipH="1">
            <a:off x="1647675" y="1815175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청소년과 함께하는 </a:t>
            </a: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제로라운드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37" name="Google Shape;137;p16"/>
          <p:cNvSpPr txBox="1"/>
          <p:nvPr>
            <p:ph idx="4294967295" type="subTitle"/>
          </p:nvPr>
        </p:nvSpPr>
        <p:spPr>
          <a:xfrm flipH="1">
            <a:off x="3640800" y="1609650"/>
            <a:ext cx="1859400" cy="150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제로라운드 주요 콘텐츠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38" name="Google Shape;138;p16"/>
          <p:cNvSpPr txBox="1"/>
          <p:nvPr>
            <p:ph idx="4294967295" type="subTitle"/>
          </p:nvPr>
        </p:nvSpPr>
        <p:spPr>
          <a:xfrm flipH="1">
            <a:off x="1647675" y="2264900"/>
            <a:ext cx="1765800" cy="92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제로라운드(0%Round)는 청소년이 도박의 위험성을 스스로 인지하고 예방 역량을 키울 수 있도록 돕기 위해 시작되었습니다.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 도박예방 교육이 즐겁고 효과적일 수 있도록 </a:t>
            </a:r>
            <a:r>
              <a:rPr b="1" lang="ko" sz="700">
                <a:solidFill>
                  <a:schemeClr val="dk1"/>
                </a:solidFill>
                <a:highlight>
                  <a:srgbClr val="F6B26B"/>
                </a:highlight>
                <a:latin typeface="Google Sans Flex"/>
                <a:ea typeface="Google Sans Flex"/>
                <a:cs typeface="Google Sans Flex"/>
                <a:sym typeface="Google Sans Flex"/>
              </a:rPr>
              <a:t>문화예술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을 접목한 </a:t>
            </a:r>
            <a:r>
              <a:rPr b="1" lang="ko" sz="700">
                <a:solidFill>
                  <a:schemeClr val="dk1"/>
                </a:solidFill>
                <a:highlight>
                  <a:srgbClr val="F6B26B"/>
                </a:highlight>
                <a:latin typeface="Google Sans Flex"/>
                <a:ea typeface="Google Sans Flex"/>
                <a:cs typeface="Google Sans Flex"/>
                <a:sym typeface="Google Sans Flex"/>
              </a:rPr>
              <a:t>참여형 콘텐츠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를 포함하여 청소년의 즐거운 놀이 문화와 건강한 성장을 응원합니다.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39" name="Google Shape;139;p16"/>
          <p:cNvSpPr txBox="1"/>
          <p:nvPr>
            <p:ph idx="4294967295" type="subTitle"/>
          </p:nvPr>
        </p:nvSpPr>
        <p:spPr>
          <a:xfrm>
            <a:off x="3640675" y="1815175"/>
            <a:ext cx="1859400" cy="4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체험연극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학생 참여형 요소가 포함된 뮤지컬 기반 도박예방 체험연극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0" name="Google Shape;140;p16"/>
          <p:cNvSpPr txBox="1"/>
          <p:nvPr>
            <p:ph idx="4294967295" type="subTitle"/>
          </p:nvPr>
        </p:nvSpPr>
        <p:spPr>
          <a:xfrm>
            <a:off x="3640700" y="2920000"/>
            <a:ext cx="1859400" cy="5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지도안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체험연극 시나리오를 활용해 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학</a:t>
            </a: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교 현장에서 교사가 직접 진행 가능한 도박예방 수업 지도안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1" name="Google Shape;141;p16"/>
          <p:cNvSpPr txBox="1"/>
          <p:nvPr>
            <p:ph idx="4294967295" type="subTitle"/>
          </p:nvPr>
        </p:nvSpPr>
        <p:spPr>
          <a:xfrm>
            <a:off x="5680500" y="1609650"/>
            <a:ext cx="1859400" cy="46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도박예방 가이드라인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도박의 위험 징후를 스스로 알아채고 안전한 선택을 할 수 있도록 도와주는 행동 기준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2" name="Google Shape;142;p16"/>
          <p:cNvSpPr txBox="1"/>
          <p:nvPr>
            <p:ph idx="4294967295" type="subTitle"/>
          </p:nvPr>
        </p:nvSpPr>
        <p:spPr>
          <a:xfrm>
            <a:off x="3552150" y="3484800"/>
            <a:ext cx="2039700" cy="3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 도박유형 자가진단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 위험도를 캐릭터로 알아볼 수 있는 유형검사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3" name="Google Shape;143;p16"/>
          <p:cNvSpPr txBox="1"/>
          <p:nvPr>
            <p:ph idx="4294967295" type="ctrTitle"/>
          </p:nvPr>
        </p:nvSpPr>
        <p:spPr>
          <a:xfrm>
            <a:off x="3953901" y="4229825"/>
            <a:ext cx="531900" cy="4698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자가진단</a:t>
            </a:r>
            <a:r>
              <a:rPr b="1" lang="ko" sz="700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QR</a:t>
            </a:r>
            <a:endParaRPr b="1" sz="700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4" name="Google Shape;144;p16"/>
          <p:cNvSpPr txBox="1"/>
          <p:nvPr>
            <p:ph idx="4294967295" type="subTitle"/>
          </p:nvPr>
        </p:nvSpPr>
        <p:spPr>
          <a:xfrm flipH="1">
            <a:off x="1554050" y="1969425"/>
            <a:ext cx="19566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6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승률 </a:t>
            </a:r>
            <a:r>
              <a:rPr b="1" lang="ko" sz="650">
                <a:solidFill>
                  <a:srgbClr val="E69138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0%</a:t>
            </a:r>
            <a:r>
              <a:rPr lang="ko" sz="6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인</a:t>
            </a:r>
            <a:r>
              <a:rPr lang="ko" sz="6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 </a:t>
            </a:r>
            <a:r>
              <a:rPr lang="ko" sz="6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도박 없이도 즐거운 세상(playg</a:t>
            </a:r>
            <a:r>
              <a:rPr b="1" lang="ko" sz="650">
                <a:solidFill>
                  <a:srgbClr val="E69138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Round</a:t>
            </a:r>
            <a:r>
              <a:rPr lang="ko" sz="65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)</a:t>
            </a:r>
            <a:endParaRPr sz="65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5" name="Google Shape;145;p16"/>
          <p:cNvSpPr txBox="1"/>
          <p:nvPr>
            <p:ph idx="4294967295" type="subTitle"/>
          </p:nvPr>
        </p:nvSpPr>
        <p:spPr>
          <a:xfrm flipH="1">
            <a:off x="1647675" y="3489850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ko" sz="10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숫자로 보는 2025 제로라운드</a:t>
            </a:r>
            <a:endParaRPr b="1" sz="10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6" name="Google Shape;146;p16"/>
          <p:cNvSpPr txBox="1"/>
          <p:nvPr>
            <p:ph idx="4294967295" type="subTitle"/>
          </p:nvPr>
        </p:nvSpPr>
        <p:spPr>
          <a:xfrm>
            <a:off x="1600850" y="3749400"/>
            <a:ext cx="1859400" cy="8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▶ 체험연극</a:t>
            </a: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   3,374명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▶ 체험연극 접수율   6:1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▶ 도박유형 자가진단   1,239명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▶ 후기 공모전   370명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7" name="Google Shape;147;p16"/>
          <p:cNvSpPr txBox="1"/>
          <p:nvPr>
            <p:ph idx="4294967295" type="subTitle"/>
          </p:nvPr>
        </p:nvSpPr>
        <p:spPr>
          <a:xfrm flipH="1">
            <a:off x="4532950" y="4229825"/>
            <a:ext cx="909900" cy="4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b="1" lang="ko" sz="8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◀ 나의 도박유형 알아보기</a:t>
            </a:r>
            <a:endParaRPr b="1" sz="8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8" name="Google Shape;148;p16"/>
          <p:cNvSpPr txBox="1"/>
          <p:nvPr>
            <p:ph idx="4294967295" type="ctrTitle"/>
          </p:nvPr>
        </p:nvSpPr>
        <p:spPr>
          <a:xfrm>
            <a:off x="3640675" y="2324988"/>
            <a:ext cx="661800" cy="4818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850" lIns="87850" spcFirstLastPara="1" rIns="87850" wrap="square" tIns="87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51"/>
              <a:buNone/>
            </a:pPr>
            <a:r>
              <a:rPr b="1" lang="ko" sz="673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사진 1</a:t>
            </a:r>
            <a:endParaRPr b="1" sz="673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49" name="Google Shape;149;p16"/>
          <p:cNvSpPr txBox="1"/>
          <p:nvPr>
            <p:ph idx="4294967295" type="ctrTitle"/>
          </p:nvPr>
        </p:nvSpPr>
        <p:spPr>
          <a:xfrm>
            <a:off x="4838284" y="2324988"/>
            <a:ext cx="661800" cy="4818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850" lIns="87850" spcFirstLastPara="1" rIns="87850" wrap="square" tIns="87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51"/>
              <a:buNone/>
            </a:pPr>
            <a:r>
              <a:rPr b="1" lang="ko" sz="673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사진 3</a:t>
            </a:r>
            <a:endParaRPr b="1" sz="673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50" name="Google Shape;150;p16"/>
          <p:cNvSpPr txBox="1"/>
          <p:nvPr>
            <p:ph idx="4294967295" type="ctrTitle"/>
          </p:nvPr>
        </p:nvSpPr>
        <p:spPr>
          <a:xfrm>
            <a:off x="4239479" y="2395700"/>
            <a:ext cx="661800" cy="4818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850" lIns="87850" spcFirstLastPara="1" rIns="87850" wrap="square" tIns="878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51"/>
              <a:buNone/>
            </a:pPr>
            <a:r>
              <a:rPr b="1" lang="ko" sz="673">
                <a:solidFill>
                  <a:srgbClr val="0000FF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사진 2</a:t>
            </a:r>
            <a:endParaRPr b="1" sz="673">
              <a:solidFill>
                <a:srgbClr val="0000FF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sp>
        <p:nvSpPr>
          <p:cNvPr id="151" name="Google Shape;151;p16"/>
          <p:cNvSpPr txBox="1"/>
          <p:nvPr>
            <p:ph idx="4294967295" type="subTitle"/>
          </p:nvPr>
        </p:nvSpPr>
        <p:spPr>
          <a:xfrm flipH="1">
            <a:off x="3552150" y="4042700"/>
            <a:ext cx="20397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b="1"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모름이     한판이     재돌이     따랑이    중독이</a:t>
            </a:r>
            <a:endParaRPr b="1"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  <p:pic>
        <p:nvPicPr>
          <p:cNvPr id="152" name="Google Shape;152;p16" title="중독이.png"/>
          <p:cNvPicPr preferRelativeResize="0"/>
          <p:nvPr/>
        </p:nvPicPr>
        <p:blipFill rotWithShape="1">
          <a:blip r:embed="rId3">
            <a:alphaModFix/>
          </a:blip>
          <a:srcRect b="54808" l="24776" r="22305" t="0"/>
          <a:stretch/>
        </p:blipFill>
        <p:spPr>
          <a:xfrm>
            <a:off x="5135209" y="3851692"/>
            <a:ext cx="215436" cy="186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6" title="재돌이.png"/>
          <p:cNvPicPr preferRelativeResize="0"/>
          <p:nvPr/>
        </p:nvPicPr>
        <p:blipFill rotWithShape="1">
          <a:blip r:embed="rId5">
            <a:alphaModFix/>
          </a:blip>
          <a:srcRect b="54808" l="18516" r="18460" t="0"/>
          <a:stretch/>
        </p:blipFill>
        <p:spPr>
          <a:xfrm>
            <a:off x="4443701" y="3851692"/>
            <a:ext cx="256578" cy="186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6" title="따랑이.png"/>
          <p:cNvPicPr preferRelativeResize="0"/>
          <p:nvPr/>
        </p:nvPicPr>
        <p:blipFill rotWithShape="1">
          <a:blip r:embed="rId4">
            <a:alphaModFix/>
          </a:blip>
          <a:srcRect b="54808" l="24766" r="22316" t="0"/>
          <a:stretch/>
        </p:blipFill>
        <p:spPr>
          <a:xfrm>
            <a:off x="4827499" y="3851698"/>
            <a:ext cx="215436" cy="186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16" title="한판이.png"/>
          <p:cNvPicPr preferRelativeResize="0"/>
          <p:nvPr/>
        </p:nvPicPr>
        <p:blipFill rotWithShape="1">
          <a:blip r:embed="rId6">
            <a:alphaModFix/>
          </a:blip>
          <a:srcRect b="54808" l="21080" r="25635" t="0"/>
          <a:stretch/>
        </p:blipFill>
        <p:spPr>
          <a:xfrm>
            <a:off x="4125349" y="3851700"/>
            <a:ext cx="226785" cy="1868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16" title="모름이.png"/>
          <p:cNvPicPr preferRelativeResize="0"/>
          <p:nvPr/>
        </p:nvPicPr>
        <p:blipFill rotWithShape="1">
          <a:blip r:embed="rId7">
            <a:alphaModFix/>
          </a:blip>
          <a:srcRect b="54808" l="20997" r="21446" t="0"/>
          <a:stretch/>
        </p:blipFill>
        <p:spPr>
          <a:xfrm>
            <a:off x="3774573" y="3851700"/>
            <a:ext cx="234204" cy="186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16"/>
          <p:cNvPicPr preferRelativeResize="0"/>
          <p:nvPr/>
        </p:nvPicPr>
        <p:blipFill rotWithShape="1">
          <a:blip r:embed="rId8">
            <a:alphaModFix/>
          </a:blip>
          <a:srcRect b="0" l="3522" r="2068" t="0"/>
          <a:stretch/>
        </p:blipFill>
        <p:spPr>
          <a:xfrm>
            <a:off x="5631900" y="2108425"/>
            <a:ext cx="1956600" cy="2419375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6"/>
          <p:cNvSpPr txBox="1"/>
          <p:nvPr>
            <p:ph idx="4294967295" type="subTitle"/>
          </p:nvPr>
        </p:nvSpPr>
        <p:spPr>
          <a:xfrm>
            <a:off x="1647638" y="1609650"/>
            <a:ext cx="1765800" cy="15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None/>
            </a:pPr>
            <a:r>
              <a:rPr lang="ko" sz="700">
                <a:solidFill>
                  <a:schemeClr val="dk1"/>
                </a:solidFill>
                <a:latin typeface="Google Sans Flex"/>
                <a:ea typeface="Google Sans Flex"/>
                <a:cs typeface="Google Sans Flex"/>
                <a:sym typeface="Google Sans Flex"/>
              </a:rPr>
              <a:t>청소년 불법도박 예방교육 </a:t>
            </a:r>
            <a:endParaRPr sz="700">
              <a:solidFill>
                <a:schemeClr val="dk1"/>
              </a:solidFill>
              <a:latin typeface="Google Sans Flex"/>
              <a:ea typeface="Google Sans Flex"/>
              <a:cs typeface="Google Sans Flex"/>
              <a:sym typeface="Google Sans Flex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